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
  </p:notesMasterIdLst>
  <p:sldIdLst>
    <p:sldId id="268" r:id="rId2"/>
    <p:sldId id="270" r:id="rId3"/>
    <p:sldId id="267"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B2038-4CDA-4AE4-9F88-40613FF8762F}" v="5" dt="2023-08-01T21:16:55.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26" autoAdjust="0"/>
  </p:normalViewPr>
  <p:slideViewPr>
    <p:cSldViewPr snapToGrid="0">
      <p:cViewPr varScale="1">
        <p:scale>
          <a:sx n="78" d="100"/>
          <a:sy n="78" d="100"/>
        </p:scale>
        <p:origin x="8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maglio, Julie" userId="e7ab1f92-fa74-421e-9797-dd39fa047b62" providerId="ADAL" clId="{4D009E96-92AE-4491-B479-7D4E4B900F61}"/>
    <pc:docChg chg="modSld">
      <pc:chgData name="Lomaglio, Julie" userId="e7ab1f92-fa74-421e-9797-dd39fa047b62" providerId="ADAL" clId="{4D009E96-92AE-4491-B479-7D4E4B900F61}" dt="2023-08-01T21:39:15.730" v="1" actId="6549"/>
      <pc:docMkLst>
        <pc:docMk/>
      </pc:docMkLst>
      <pc:sldChg chg="modNotesTx">
        <pc:chgData name="Lomaglio, Julie" userId="e7ab1f92-fa74-421e-9797-dd39fa047b62" providerId="ADAL" clId="{4D009E96-92AE-4491-B479-7D4E4B900F61}" dt="2023-08-01T21:39:15.730" v="1" actId="6549"/>
        <pc:sldMkLst>
          <pc:docMk/>
          <pc:sldMk cId="3819656583" sldId="267"/>
        </pc:sldMkLst>
      </pc:sldChg>
      <pc:sldChg chg="modNotesTx">
        <pc:chgData name="Lomaglio, Julie" userId="e7ab1f92-fa74-421e-9797-dd39fa047b62" providerId="ADAL" clId="{4D009E96-92AE-4491-B479-7D4E4B900F61}" dt="2023-08-01T21:38:51.159" v="0" actId="6549"/>
        <pc:sldMkLst>
          <pc:docMk/>
          <pc:sldMk cId="280121165"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C47A0-ABBE-401F-A5C6-3D680FC4A0CC}" type="datetimeFigureOut">
              <a:rPr lang="en-US" smtClean="0"/>
              <a:t>8/1/2023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65B7ED-8174-45C6-93C7-C82369917238}" type="slidenum">
              <a:rPr lang="en-US" smtClean="0"/>
              <a:t>‹#›</a:t>
            </a:fld>
            <a:endParaRPr lang="en-US"/>
          </a:p>
        </p:txBody>
      </p:sp>
    </p:spTree>
    <p:extLst>
      <p:ext uri="{BB962C8B-B14F-4D97-AF65-F5344CB8AC3E}">
        <p14:creationId xmlns:p14="http://schemas.microsoft.com/office/powerpoint/2010/main" val="881202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event in this series is </a:t>
            </a:r>
          </a:p>
        </p:txBody>
      </p:sp>
      <p:sp>
        <p:nvSpPr>
          <p:cNvPr id="4" name="Slide Number Placeholder 3"/>
          <p:cNvSpPr>
            <a:spLocks noGrp="1"/>
          </p:cNvSpPr>
          <p:nvPr>
            <p:ph type="sldNum" sz="quarter" idx="5"/>
          </p:nvPr>
        </p:nvSpPr>
        <p:spPr/>
        <p:txBody>
          <a:bodyPr/>
          <a:lstStyle/>
          <a:p>
            <a:fld id="{3565B7ED-8174-45C6-93C7-C82369917238}" type="slidenum">
              <a:rPr lang="en-US" smtClean="0"/>
              <a:t>1</a:t>
            </a:fld>
            <a:endParaRPr lang="en-US"/>
          </a:p>
        </p:txBody>
      </p:sp>
    </p:spTree>
    <p:extLst>
      <p:ext uri="{BB962C8B-B14F-4D97-AF65-F5344CB8AC3E}">
        <p14:creationId xmlns:p14="http://schemas.microsoft.com/office/powerpoint/2010/main" val="118776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65B7ED-8174-45C6-93C7-C82369917238}" type="slidenum">
              <a:rPr lang="en-US" smtClean="0"/>
              <a:t>2</a:t>
            </a:fld>
            <a:endParaRPr lang="en-US"/>
          </a:p>
        </p:txBody>
      </p:sp>
    </p:spTree>
    <p:extLst>
      <p:ext uri="{BB962C8B-B14F-4D97-AF65-F5344CB8AC3E}">
        <p14:creationId xmlns:p14="http://schemas.microsoft.com/office/powerpoint/2010/main" val="949445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65B7ED-8174-45C6-93C7-C82369917238}" type="slidenum">
              <a:rPr lang="en-US" smtClean="0"/>
              <a:t>3</a:t>
            </a:fld>
            <a:endParaRPr lang="en-US"/>
          </a:p>
        </p:txBody>
      </p:sp>
    </p:spTree>
    <p:extLst>
      <p:ext uri="{BB962C8B-B14F-4D97-AF65-F5344CB8AC3E}">
        <p14:creationId xmlns:p14="http://schemas.microsoft.com/office/powerpoint/2010/main" val="251192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051B38-A40B-4646-A696-ADDB4DB6F15E}"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703CB-F028-4490-B052-E1506357256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041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051B38-A40B-4646-A696-ADDB4DB6F15E}"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186858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051B38-A40B-4646-A696-ADDB4DB6F15E}"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378177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051B38-A40B-4646-A696-ADDB4DB6F15E}"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135204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051B38-A40B-4646-A696-ADDB4DB6F15E}"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703CB-F028-4490-B052-E1506357256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093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051B38-A40B-4646-A696-ADDB4DB6F15E}"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86138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051B38-A40B-4646-A696-ADDB4DB6F15E}" type="datetimeFigureOut">
              <a:rPr lang="en-US" smtClean="0"/>
              <a:t>8/1/2023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249741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051B38-A40B-4646-A696-ADDB4DB6F15E}" type="datetimeFigureOut">
              <a:rPr lang="en-US" smtClean="0"/>
              <a:t>8/1/2023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333309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4051B38-A40B-4646-A696-ADDB4DB6F15E}" type="datetimeFigureOut">
              <a:rPr lang="en-US" smtClean="0"/>
              <a:t>8/1/2023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401619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051B38-A40B-4646-A696-ADDB4DB6F15E}" type="datetimeFigureOut">
              <a:rPr lang="en-US" smtClean="0"/>
              <a:t>8/1/2023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D5703CB-F028-4490-B052-E15063572563}" type="slidenum">
              <a:rPr lang="en-US" smtClean="0"/>
              <a:t>‹#›</a:t>
            </a:fld>
            <a:endParaRPr lang="en-US"/>
          </a:p>
        </p:txBody>
      </p:sp>
    </p:spTree>
    <p:extLst>
      <p:ext uri="{BB962C8B-B14F-4D97-AF65-F5344CB8AC3E}">
        <p14:creationId xmlns:p14="http://schemas.microsoft.com/office/powerpoint/2010/main" val="368966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051B38-A40B-4646-A696-ADDB4DB6F15E}"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703CB-F028-4490-B052-E15063572563}" type="slidenum">
              <a:rPr lang="en-US" smtClean="0"/>
              <a:t>‹#›</a:t>
            </a:fld>
            <a:endParaRPr lang="en-US"/>
          </a:p>
        </p:txBody>
      </p:sp>
    </p:spTree>
    <p:extLst>
      <p:ext uri="{BB962C8B-B14F-4D97-AF65-F5344CB8AC3E}">
        <p14:creationId xmlns:p14="http://schemas.microsoft.com/office/powerpoint/2010/main" val="3873003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051B38-A40B-4646-A696-ADDB4DB6F15E}" type="datetimeFigureOut">
              <a:rPr lang="en-US" smtClean="0"/>
              <a:t>8/1/2023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D5703CB-F028-4490-B052-E1506357256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57069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pp.tpn.health/search/events?partners%5b%5d=72&amp;type=event&amp;view=al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app.tpn.health/search/events?topics%5b%5d=97&amp;type=event&amp;view=al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app.tpn.health/search/events?partners%5b%5d=72&amp;type=event&amp;view=al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tpn.health/events/team-cbt-an-effective-focused-therapy/" TargetMode="External"/><Relationship Id="rId3" Type="http://schemas.openxmlformats.org/officeDocument/2006/relationships/hyperlink" Target="https://www.laaap.org/adhd-toolkit/" TargetMode="External"/><Relationship Id="rId7" Type="http://schemas.openxmlformats.org/officeDocument/2006/relationships/hyperlink" Target="https://tpn.health/events/rethinking-adult-adhd-helping-clients-turn-intentions-into-actions/" TargetMode="External"/><Relationship Id="rId2" Type="http://schemas.openxmlformats.org/officeDocument/2006/relationships/hyperlink" Target="https://www.cdc.gov/ncbddd/adhd/treatment.html#:~:text=For%20children%20with%20ADHD%20younger%20than%206%20years,first%20line%20of%20treatment%2C%20before%20medication%20is%20tried." TargetMode="External"/><Relationship Id="rId1" Type="http://schemas.openxmlformats.org/officeDocument/2006/relationships/slideLayout" Target="../slideLayouts/slideLayout2.xml"/><Relationship Id="rId6" Type="http://schemas.openxmlformats.org/officeDocument/2006/relationships/hyperlink" Target="https://tpn.health/events/arnold022823/" TargetMode="External"/><Relationship Id="rId5" Type="http://schemas.openxmlformats.org/officeDocument/2006/relationships/hyperlink" Target="https://publications.aap.org/pediatrics/article/144/4/e20192528/81590/Clinical-Practice-Guideline-for-the-Diagnosis?autologincheck=redirected" TargetMode="External"/><Relationship Id="rId10" Type="http://schemas.openxmlformats.org/officeDocument/2006/relationships/hyperlink" Target="https://cvs.az1.qualtrics.com/jfe/form/SV_6DKcx25NXTS2Ace" TargetMode="External"/><Relationship Id="rId4" Type="http://schemas.openxmlformats.org/officeDocument/2006/relationships/hyperlink" Target="https://www.aetnabetterhealth.com/louisiana/providers/materials-forms.html" TargetMode="External"/><Relationship Id="rId9" Type="http://schemas.openxmlformats.org/officeDocument/2006/relationships/hyperlink" Target="https://www.aetnabetterhealth.com/louisiana/find-provid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60C0F-BD0F-4B2C-58D4-8EA1A0E07701}"/>
              </a:ext>
            </a:extLst>
          </p:cNvPr>
          <p:cNvSpPr>
            <a:spLocks noGrp="1"/>
          </p:cNvSpPr>
          <p:nvPr>
            <p:ph type="title"/>
          </p:nvPr>
        </p:nvSpPr>
        <p:spPr>
          <a:xfrm>
            <a:off x="674702" y="517436"/>
            <a:ext cx="10907698" cy="969588"/>
          </a:xfrm>
        </p:spPr>
        <p:txBody>
          <a:bodyPr>
            <a:normAutofit/>
          </a:bodyPr>
          <a:lstStyle/>
          <a:p>
            <a:r>
              <a:rPr lang="en-US" sz="4000" b="1" dirty="0">
                <a:solidFill>
                  <a:schemeClr val="tx1"/>
                </a:solidFill>
                <a:latin typeface="CVS Health Sans" panose="020B0504020202020204" pitchFamily="34" charset="0"/>
              </a:rPr>
              <a:t>Aetna Sponsored Provider Trainings</a:t>
            </a:r>
          </a:p>
        </p:txBody>
      </p:sp>
      <p:sp>
        <p:nvSpPr>
          <p:cNvPr id="3" name="Content Placeholder 2">
            <a:extLst>
              <a:ext uri="{FF2B5EF4-FFF2-40B4-BE49-F238E27FC236}">
                <a16:creationId xmlns:a16="http://schemas.microsoft.com/office/drawing/2014/main" id="{953C0061-C064-54CA-33A4-CA14E4C08096}"/>
              </a:ext>
            </a:extLst>
          </p:cNvPr>
          <p:cNvSpPr>
            <a:spLocks noGrp="1"/>
          </p:cNvSpPr>
          <p:nvPr>
            <p:ph idx="1"/>
          </p:nvPr>
        </p:nvSpPr>
        <p:spPr>
          <a:xfrm>
            <a:off x="914400" y="2281472"/>
            <a:ext cx="10821881" cy="4059091"/>
          </a:xfrm>
        </p:spPr>
        <p:txBody>
          <a:bodyPr>
            <a:normAutofit fontScale="92500" lnSpcReduction="20000"/>
          </a:bodyPr>
          <a:lstStyle/>
          <a:p>
            <a:pPr marL="53975" marR="0" indent="0">
              <a:spcBef>
                <a:spcPts val="0"/>
              </a:spcBef>
              <a:spcAft>
                <a:spcPts val="400"/>
              </a:spcAft>
              <a:buClr>
                <a:srgbClr val="7030A0"/>
              </a:buClr>
              <a:buNone/>
            </a:pPr>
            <a:br>
              <a:rPr lang="en-US" sz="1800" dirty="0">
                <a:solidFill>
                  <a:schemeClr val="tx1"/>
                </a:solidFill>
                <a:latin typeface="CVS Health Sans" panose="020B0504020202020204" pitchFamily="34" charset="0"/>
                <a:ea typeface="Calibri" panose="020F0502020204030204" pitchFamily="34" charset="0"/>
              </a:rPr>
            </a:br>
            <a:endParaRPr lang="en-US" sz="1800" dirty="0">
              <a:solidFill>
                <a:schemeClr val="tx1"/>
              </a:solidFill>
              <a:latin typeface="CVS Health Sans" panose="020B0504020202020204" pitchFamily="34" charset="0"/>
              <a:ea typeface="Calibri" panose="020F0502020204030204" pitchFamily="34" charset="0"/>
            </a:endParaRPr>
          </a:p>
          <a:p>
            <a:pPr marL="227013" marR="0" indent="-173038">
              <a:spcBef>
                <a:spcPts val="0"/>
              </a:spcBef>
              <a:spcAft>
                <a:spcPts val="400"/>
              </a:spcAft>
              <a:buClr>
                <a:srgbClr val="7030A0"/>
              </a:buClr>
              <a:buFont typeface="Wingdings" panose="05000000000000000000" pitchFamily="2" charset="2"/>
              <a:buChar char="§"/>
            </a:pPr>
            <a:r>
              <a:rPr lang="en-US" sz="2400" b="1" dirty="0">
                <a:solidFill>
                  <a:schemeClr val="tx1"/>
                </a:solidFill>
                <a:latin typeface="CVS Health Sans" panose="020B0504020202020204" pitchFamily="34" charset="0"/>
                <a:ea typeface="Calibri" panose="020F0502020204030204" pitchFamily="34" charset="0"/>
              </a:rPr>
              <a:t>Free Continuing Education for</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Physicians*</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Nurses*</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Counselors</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Addiction Counselors</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Licensed Marriage and Family Therapist</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Social Workers</a:t>
            </a:r>
          </a:p>
          <a:p>
            <a:pPr marL="461963" lvl="2" indent="-234950">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Calibri" panose="020F0502020204030204" pitchFamily="34" charset="0"/>
              </a:rPr>
              <a:t>Psychologists</a:t>
            </a:r>
            <a:br>
              <a:rPr lang="en-US" sz="1700" dirty="0">
                <a:solidFill>
                  <a:schemeClr val="tx1"/>
                </a:solidFill>
                <a:latin typeface="CVS Health Sans" panose="020B0504020202020204" pitchFamily="34" charset="0"/>
                <a:ea typeface="Calibri" panose="020F0502020204030204" pitchFamily="34" charset="0"/>
              </a:rPr>
            </a:br>
            <a:endParaRPr lang="en-US" sz="2400" dirty="0">
              <a:solidFill>
                <a:schemeClr val="tx1"/>
              </a:solidFill>
              <a:latin typeface="CVS Health Sans" panose="020B0504020202020204" pitchFamily="34" charset="0"/>
              <a:ea typeface="Calibri" panose="020F0502020204030204" pitchFamily="34" charset="0"/>
            </a:endParaRPr>
          </a:p>
          <a:p>
            <a:pPr marL="227013" indent="-173038">
              <a:spcBef>
                <a:spcPts val="0"/>
              </a:spcBef>
              <a:spcAft>
                <a:spcPts val="400"/>
              </a:spcAft>
              <a:buClr>
                <a:srgbClr val="7030A0"/>
              </a:buClr>
              <a:buFont typeface="Wingdings" panose="05000000000000000000" pitchFamily="2" charset="2"/>
              <a:buChar char="§"/>
            </a:pPr>
            <a:r>
              <a:rPr lang="en-US" sz="2400" b="1" dirty="0">
                <a:solidFill>
                  <a:schemeClr val="tx1"/>
                </a:solidFill>
                <a:latin typeface="CVS Health Sans" panose="020B0504020202020204" pitchFamily="34" charset="0"/>
                <a:ea typeface="Calibri" panose="020F0502020204030204" pitchFamily="34" charset="0"/>
              </a:rPr>
              <a:t>Upcoming Topics:</a:t>
            </a:r>
          </a:p>
          <a:p>
            <a:pPr lvl="1">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Times New Roman" panose="02020603050405020304" pitchFamily="18" charset="0"/>
              </a:rPr>
              <a:t>Working with Special Populations</a:t>
            </a:r>
          </a:p>
          <a:p>
            <a:pPr lvl="1">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Times New Roman" panose="02020603050405020304" pitchFamily="18" charset="0"/>
              </a:rPr>
              <a:t>Co-occurring Developmental Disabilities &amp; Mental Health Diagnosis</a:t>
            </a:r>
          </a:p>
          <a:p>
            <a:pPr lvl="1">
              <a:spcBef>
                <a:spcPts val="0"/>
              </a:spcBef>
              <a:buClr>
                <a:srgbClr val="7030A0"/>
              </a:buClr>
              <a:buFont typeface="Arial" panose="020B0604020202020204" pitchFamily="34" charset="0"/>
              <a:buChar char="•"/>
            </a:pPr>
            <a:r>
              <a:rPr lang="en-US" sz="1900" dirty="0">
                <a:solidFill>
                  <a:schemeClr val="tx1"/>
                </a:solidFill>
                <a:latin typeface="CVS Health Sans" panose="020B0504020202020204" pitchFamily="34" charset="0"/>
                <a:ea typeface="Times New Roman" panose="02020603050405020304" pitchFamily="18" charset="0"/>
              </a:rPr>
              <a:t>Fighting the Substance Abuse Epidemic</a:t>
            </a:r>
          </a:p>
          <a:p>
            <a:pPr marL="450342" indent="-285750">
              <a:spcBef>
                <a:spcPts val="0"/>
              </a:spcBef>
              <a:spcAft>
                <a:spcPts val="0"/>
              </a:spcAft>
              <a:buFont typeface="Wingdings" panose="05000000000000000000" pitchFamily="2" charset="2"/>
              <a:buChar char=""/>
              <a:tabLst>
                <a:tab pos="914400" algn="l"/>
              </a:tabLst>
            </a:pPr>
            <a:endParaRPr lang="en-US" sz="1300" dirty="0">
              <a:solidFill>
                <a:schemeClr val="tx1"/>
              </a:solidFill>
              <a:effectLst/>
              <a:latin typeface="CVS Health Sans" panose="020B0504020202020204" pitchFamily="34" charset="0"/>
              <a:ea typeface="Times New Roman" panose="02020603050405020304" pitchFamily="18" charset="0"/>
            </a:endParaRPr>
          </a:p>
          <a:p>
            <a:pPr marL="0" indent="0">
              <a:spcBef>
                <a:spcPts val="0"/>
              </a:spcBef>
              <a:spcAft>
                <a:spcPts val="0"/>
              </a:spcAft>
              <a:buNone/>
            </a:pPr>
            <a:endParaRPr lang="en-US" dirty="0">
              <a:solidFill>
                <a:schemeClr val="tx1"/>
              </a:solidFill>
              <a:effectLst/>
              <a:latin typeface="CVS Health Sans" panose="020B0504020202020204" pitchFamily="34" charset="0"/>
              <a:ea typeface="Calibri" panose="020F0502020204030204" pitchFamily="34" charset="0"/>
            </a:endParaRPr>
          </a:p>
          <a:p>
            <a:endParaRPr lang="en-US" dirty="0">
              <a:solidFill>
                <a:schemeClr val="tx1"/>
              </a:solidFill>
              <a:latin typeface="CVS Health Sans" panose="020B0504020202020204" pitchFamily="34" charset="0"/>
            </a:endParaRPr>
          </a:p>
        </p:txBody>
      </p:sp>
      <p:sp>
        <p:nvSpPr>
          <p:cNvPr id="11" name="TextBox 10">
            <a:extLst>
              <a:ext uri="{FF2B5EF4-FFF2-40B4-BE49-F238E27FC236}">
                <a16:creationId xmlns:a16="http://schemas.microsoft.com/office/drawing/2014/main" id="{5B7A6B0D-ADE8-C023-EF71-F0B54CEE85E2}"/>
              </a:ext>
            </a:extLst>
          </p:cNvPr>
          <p:cNvSpPr txBox="1"/>
          <p:nvPr/>
        </p:nvSpPr>
        <p:spPr>
          <a:xfrm>
            <a:off x="759928" y="6340564"/>
            <a:ext cx="10733103" cy="461665"/>
          </a:xfrm>
          <a:prstGeom prst="rect">
            <a:avLst/>
          </a:prstGeom>
          <a:noFill/>
        </p:spPr>
        <p:txBody>
          <a:bodyPr wrap="square" rtlCol="0">
            <a:spAutoFit/>
          </a:bodyPr>
          <a:lstStyle/>
          <a:p>
            <a:pPr marL="0" indent="0">
              <a:spcBef>
                <a:spcPts val="0"/>
              </a:spcBef>
              <a:spcAft>
                <a:spcPts val="1200"/>
              </a:spcAft>
              <a:buNone/>
            </a:pPr>
            <a:r>
              <a:rPr lang="en-US" sz="1200" dirty="0">
                <a:latin typeface="CVS Health Sans" panose="020B0504020202020204" pitchFamily="34" charset="0"/>
                <a:ea typeface="Times New Roman" panose="02020603050405020304" pitchFamily="18" charset="0"/>
              </a:rPr>
              <a:t>*Physicians and Nurses can earn continuing education on ABHLA sponsored events in the Provider Webinar Series for events that occurred after September 2022. Please check CE Details on each event before registering. </a:t>
            </a:r>
          </a:p>
        </p:txBody>
      </p:sp>
      <p:sp>
        <p:nvSpPr>
          <p:cNvPr id="6" name="TextBox 5">
            <a:extLst>
              <a:ext uri="{FF2B5EF4-FFF2-40B4-BE49-F238E27FC236}">
                <a16:creationId xmlns:a16="http://schemas.microsoft.com/office/drawing/2014/main" id="{435B1FF8-5013-2CD3-87AD-39C085E5750C}"/>
              </a:ext>
            </a:extLst>
          </p:cNvPr>
          <p:cNvSpPr txBox="1"/>
          <p:nvPr/>
        </p:nvSpPr>
        <p:spPr>
          <a:xfrm>
            <a:off x="654276" y="1768475"/>
            <a:ext cx="11082005" cy="830997"/>
          </a:xfrm>
          <a:prstGeom prst="rect">
            <a:avLst/>
          </a:prstGeom>
          <a:noFill/>
        </p:spPr>
        <p:txBody>
          <a:bodyPr wrap="square" rtlCol="0">
            <a:spAutoFit/>
          </a:bodyPr>
          <a:lstStyle/>
          <a:p>
            <a:pPr marL="53975" marR="0">
              <a:spcBef>
                <a:spcPts val="0"/>
              </a:spcBef>
              <a:spcAft>
                <a:spcPts val="400"/>
              </a:spcAft>
              <a:buClr>
                <a:srgbClr val="7030A0"/>
              </a:buClr>
            </a:pPr>
            <a:r>
              <a:rPr lang="en-US" sz="2400" dirty="0">
                <a:solidFill>
                  <a:schemeClr val="tx1"/>
                </a:solidFill>
                <a:latin typeface="CVS Health Sans" panose="020B0504020202020204" pitchFamily="34" charset="0"/>
                <a:ea typeface="Calibri" panose="020F0502020204030204" pitchFamily="34" charset="0"/>
              </a:rPr>
              <a:t>Aetna Better Health of LA (ABHLA) has </a:t>
            </a:r>
            <a:r>
              <a:rPr lang="en-US" sz="2400" b="1" dirty="0">
                <a:solidFill>
                  <a:schemeClr val="tx1"/>
                </a:solidFill>
                <a:latin typeface="CVS Health Sans" panose="020B0504020202020204" pitchFamily="34" charset="0"/>
                <a:ea typeface="Calibri" panose="020F0502020204030204" pitchFamily="34" charset="0"/>
              </a:rPr>
              <a:t>Over 20 events with 40+ hours </a:t>
            </a:r>
            <a:r>
              <a:rPr lang="en-US" sz="2400" dirty="0">
                <a:solidFill>
                  <a:schemeClr val="tx1"/>
                </a:solidFill>
                <a:latin typeface="CVS Health Sans" panose="020B0504020202020204" pitchFamily="34" charset="0"/>
                <a:ea typeface="Calibri" panose="020F0502020204030204" pitchFamily="34" charset="0"/>
              </a:rPr>
              <a:t>of continuing education available in the ABHLA </a:t>
            </a:r>
            <a:r>
              <a:rPr lang="en-US" sz="2400" dirty="0" err="1">
                <a:solidFill>
                  <a:schemeClr val="tx1"/>
                </a:solidFill>
                <a:latin typeface="CVS Health Sans" panose="020B0504020202020204" pitchFamily="34" charset="0"/>
                <a:ea typeface="Calibri" panose="020F0502020204030204" pitchFamily="34" charset="0"/>
              </a:rPr>
              <a:t>TPN.health</a:t>
            </a:r>
            <a:r>
              <a:rPr lang="en-US" sz="2400" dirty="0">
                <a:solidFill>
                  <a:schemeClr val="tx1"/>
                </a:solidFill>
                <a:latin typeface="CVS Health Sans" panose="020B0504020202020204" pitchFamily="34" charset="0"/>
                <a:ea typeface="Calibri" panose="020F0502020204030204" pitchFamily="34" charset="0"/>
              </a:rPr>
              <a:t> library</a:t>
            </a:r>
            <a:endParaRPr lang="en-US" sz="2400" dirty="0"/>
          </a:p>
        </p:txBody>
      </p:sp>
    </p:spTree>
    <p:extLst>
      <p:ext uri="{BB962C8B-B14F-4D97-AF65-F5344CB8AC3E}">
        <p14:creationId xmlns:p14="http://schemas.microsoft.com/office/powerpoint/2010/main" val="119365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60C0F-BD0F-4B2C-58D4-8EA1A0E07701}"/>
              </a:ext>
            </a:extLst>
          </p:cNvPr>
          <p:cNvSpPr>
            <a:spLocks noGrp="1"/>
          </p:cNvSpPr>
          <p:nvPr>
            <p:ph type="title"/>
          </p:nvPr>
        </p:nvSpPr>
        <p:spPr>
          <a:xfrm>
            <a:off x="674702" y="517436"/>
            <a:ext cx="10907698" cy="969588"/>
          </a:xfrm>
        </p:spPr>
        <p:txBody>
          <a:bodyPr>
            <a:normAutofit/>
          </a:bodyPr>
          <a:lstStyle/>
          <a:p>
            <a:r>
              <a:rPr lang="en-US" sz="4000" b="1" dirty="0">
                <a:solidFill>
                  <a:schemeClr val="tx1"/>
                </a:solidFill>
                <a:latin typeface="CVS Health Sans" panose="020B0504020202020204" pitchFamily="34" charset="0"/>
              </a:rPr>
              <a:t>Aetna Sponsored Provider Trainings</a:t>
            </a:r>
          </a:p>
        </p:txBody>
      </p:sp>
      <p:sp>
        <p:nvSpPr>
          <p:cNvPr id="3" name="Content Placeholder 2">
            <a:extLst>
              <a:ext uri="{FF2B5EF4-FFF2-40B4-BE49-F238E27FC236}">
                <a16:creationId xmlns:a16="http://schemas.microsoft.com/office/drawing/2014/main" id="{953C0061-C064-54CA-33A4-CA14E4C08096}"/>
              </a:ext>
            </a:extLst>
          </p:cNvPr>
          <p:cNvSpPr>
            <a:spLocks noGrp="1"/>
          </p:cNvSpPr>
          <p:nvPr>
            <p:ph idx="1"/>
          </p:nvPr>
        </p:nvSpPr>
        <p:spPr>
          <a:xfrm>
            <a:off x="4427145" y="2281472"/>
            <a:ext cx="7309136" cy="4059091"/>
          </a:xfrm>
        </p:spPr>
        <p:txBody>
          <a:bodyPr>
            <a:normAutofit/>
          </a:bodyPr>
          <a:lstStyle/>
          <a:p>
            <a:pPr marL="227013" marR="0" indent="-173038">
              <a:spcBef>
                <a:spcPts val="0"/>
              </a:spcBef>
              <a:spcAft>
                <a:spcPts val="400"/>
              </a:spcAft>
              <a:buClr>
                <a:srgbClr val="7030A0"/>
              </a:buClr>
              <a:buFont typeface="Wingdings" panose="05000000000000000000" pitchFamily="2" charset="2"/>
              <a:buChar char="§"/>
            </a:pPr>
            <a:r>
              <a:rPr lang="en-US" sz="2400" b="1" dirty="0">
                <a:solidFill>
                  <a:schemeClr val="tx1"/>
                </a:solidFill>
                <a:latin typeface="CVS Health Sans" panose="020B0504020202020204" pitchFamily="34" charset="0"/>
                <a:ea typeface="Calibri" panose="020F0502020204030204" pitchFamily="34" charset="0"/>
              </a:rPr>
              <a:t>On Demand Education includes:</a:t>
            </a:r>
          </a:p>
          <a:p>
            <a:pPr marL="461963" lvl="1" indent="-234950">
              <a:spcBef>
                <a:spcPts val="0"/>
              </a:spcBef>
              <a:buClr>
                <a:srgbClr val="7030A0"/>
              </a:buClr>
              <a:buFont typeface="Arial" panose="020B0604020202020204" pitchFamily="34" charset="0"/>
              <a:buChar char="•"/>
            </a:pPr>
            <a:r>
              <a:rPr lang="en-US" dirty="0">
                <a:solidFill>
                  <a:schemeClr val="tx1"/>
                </a:solidFill>
                <a:latin typeface="CVS Health Sans" panose="020B0504020202020204" pitchFamily="34" charset="0"/>
                <a:ea typeface="Calibri" panose="020F0502020204030204" pitchFamily="34" charset="0"/>
              </a:rPr>
              <a:t>Evidence-based Practices, Promising Practices, Emerging Best Practices, Cultural Competency/Cultural Humility/DEE, Trauma-Informed Care, 3-Part Integrating Physical and Behavioral Health Series, Maternal Health, and many more</a:t>
            </a:r>
          </a:p>
          <a:p>
            <a:pPr marL="227013" indent="-173038">
              <a:spcBef>
                <a:spcPts val="0"/>
              </a:spcBef>
              <a:buClr>
                <a:srgbClr val="7030A0"/>
              </a:buClr>
              <a:buFont typeface="Wingdings" panose="05000000000000000000" pitchFamily="2" charset="2"/>
              <a:buChar char="§"/>
            </a:pPr>
            <a:r>
              <a:rPr lang="en-US" sz="2400" b="1" dirty="0">
                <a:solidFill>
                  <a:schemeClr val="tx1"/>
                </a:solidFill>
                <a:latin typeface="CVS Health Sans" panose="020B0504020202020204" pitchFamily="34" charset="0"/>
                <a:ea typeface="Calibri" panose="020F0502020204030204" pitchFamily="34" charset="0"/>
              </a:rPr>
              <a:t>Join the Aetna Organization by visiting:</a:t>
            </a:r>
          </a:p>
          <a:p>
            <a:pPr marL="461963" lvl="1" indent="-234950">
              <a:spcBef>
                <a:spcPts val="0"/>
              </a:spcBef>
              <a:buClr>
                <a:srgbClr val="7030A0"/>
              </a:buClr>
              <a:buFont typeface="Arial" panose="020B0604020202020204" pitchFamily="34" charset="0"/>
              <a:buChar char="•"/>
            </a:pPr>
            <a:r>
              <a:rPr lang="en-US" b="1" dirty="0">
                <a:solidFill>
                  <a:schemeClr val="tx1"/>
                </a:solidFill>
                <a:latin typeface="CVS Health Sans" panose="020B0504020202020204" pitchFamily="34" charset="0"/>
                <a:ea typeface="Calibri" panose="020F0502020204030204" pitchFamily="34" charset="0"/>
              </a:rPr>
              <a:t>https://app.tpn.health/oi/bYMa</a:t>
            </a:r>
          </a:p>
          <a:p>
            <a:pPr marL="461963" lvl="1" indent="-234950">
              <a:spcBef>
                <a:spcPts val="0"/>
              </a:spcBef>
              <a:buClr>
                <a:srgbClr val="7030A0"/>
              </a:buClr>
              <a:buFont typeface="Arial" panose="020B0604020202020204" pitchFamily="34" charset="0"/>
              <a:buChar char="•"/>
            </a:pPr>
            <a:r>
              <a:rPr lang="en-US" dirty="0">
                <a:solidFill>
                  <a:schemeClr val="tx1"/>
                </a:solidFill>
                <a:latin typeface="CVS Health Sans" panose="020B0504020202020204" pitchFamily="34" charset="0"/>
                <a:ea typeface="Calibri" panose="020F0502020204030204" pitchFamily="34" charset="0"/>
              </a:rPr>
              <a:t>The Provider Webinar Series launches new events at least monthly</a:t>
            </a:r>
          </a:p>
          <a:p>
            <a:pPr marL="461963" lvl="1" indent="-234950">
              <a:spcBef>
                <a:spcPts val="0"/>
              </a:spcBef>
              <a:buClr>
                <a:srgbClr val="7030A0"/>
              </a:buClr>
              <a:buFont typeface="Arial" panose="020B0604020202020204" pitchFamily="34" charset="0"/>
              <a:buChar char="•"/>
            </a:pPr>
            <a:r>
              <a:rPr lang="en-US" dirty="0">
                <a:solidFill>
                  <a:schemeClr val="tx1"/>
                </a:solidFill>
                <a:latin typeface="CVS Health Sans" panose="020B0504020202020204" pitchFamily="34" charset="0"/>
                <a:ea typeface="Calibri" panose="020F0502020204030204" pitchFamily="34" charset="0"/>
              </a:rPr>
              <a:t>View your earned education hours with the CE Tracker</a:t>
            </a:r>
          </a:p>
          <a:p>
            <a:pPr marL="461963" lvl="1" indent="-234950">
              <a:spcBef>
                <a:spcPts val="0"/>
              </a:spcBef>
              <a:buClr>
                <a:srgbClr val="7030A0"/>
              </a:buClr>
              <a:buFont typeface="Arial" panose="020B0604020202020204" pitchFamily="34" charset="0"/>
              <a:buChar char="•"/>
            </a:pPr>
            <a:r>
              <a:rPr lang="en-US" dirty="0">
                <a:solidFill>
                  <a:schemeClr val="tx1"/>
                </a:solidFill>
                <a:latin typeface="CVS Health Sans" panose="020B0504020202020204" pitchFamily="34" charset="0"/>
                <a:ea typeface="Calibri" panose="020F0502020204030204" pitchFamily="34" charset="0"/>
              </a:rPr>
              <a:t>View your present and past CE Certificates</a:t>
            </a:r>
          </a:p>
          <a:p>
            <a:pPr marL="461963" lvl="1" indent="-234950">
              <a:spcBef>
                <a:spcPts val="0"/>
              </a:spcBef>
              <a:buClr>
                <a:srgbClr val="7030A0"/>
              </a:buClr>
              <a:buFont typeface="Arial" panose="020B0604020202020204" pitchFamily="34" charset="0"/>
              <a:buChar char="•"/>
            </a:pPr>
            <a:r>
              <a:rPr lang="en-US" dirty="0">
                <a:solidFill>
                  <a:schemeClr val="tx1"/>
                </a:solidFill>
                <a:latin typeface="CVS Health Sans" panose="020B0504020202020204" pitchFamily="34" charset="0"/>
                <a:ea typeface="Calibri" panose="020F0502020204030204" pitchFamily="34" charset="0"/>
              </a:rPr>
              <a:t>Explore </a:t>
            </a:r>
            <a:r>
              <a:rPr lang="en-US" dirty="0" err="1">
                <a:solidFill>
                  <a:schemeClr val="tx1"/>
                </a:solidFill>
                <a:latin typeface="CVS Health Sans" panose="020B0504020202020204" pitchFamily="34" charset="0"/>
                <a:ea typeface="Calibri" panose="020F0502020204030204" pitchFamily="34" charset="0"/>
              </a:rPr>
              <a:t>TPN.health</a:t>
            </a:r>
            <a:r>
              <a:rPr lang="en-US" dirty="0">
                <a:solidFill>
                  <a:schemeClr val="tx1"/>
                </a:solidFill>
                <a:latin typeface="CVS Health Sans" panose="020B0504020202020204" pitchFamily="34" charset="0"/>
                <a:ea typeface="Calibri" panose="020F0502020204030204" pitchFamily="34" charset="0"/>
              </a:rPr>
              <a:t>’ s full library of Continuing Education Opportunities</a:t>
            </a:r>
          </a:p>
          <a:p>
            <a:pPr marL="450342" indent="-285750">
              <a:spcBef>
                <a:spcPts val="0"/>
              </a:spcBef>
              <a:spcAft>
                <a:spcPts val="0"/>
              </a:spcAft>
              <a:buFont typeface="Wingdings" panose="05000000000000000000" pitchFamily="2" charset="2"/>
              <a:buChar char=""/>
              <a:tabLst>
                <a:tab pos="914400" algn="l"/>
              </a:tabLst>
            </a:pPr>
            <a:endParaRPr lang="en-US" sz="1300" dirty="0">
              <a:solidFill>
                <a:schemeClr val="tx1"/>
              </a:solidFill>
              <a:effectLst/>
              <a:latin typeface="CVS Health Sans" panose="020B0504020202020204" pitchFamily="34" charset="0"/>
              <a:ea typeface="Times New Roman" panose="02020603050405020304" pitchFamily="18" charset="0"/>
            </a:endParaRPr>
          </a:p>
          <a:p>
            <a:pPr marL="0" indent="0">
              <a:spcBef>
                <a:spcPts val="0"/>
              </a:spcBef>
              <a:spcAft>
                <a:spcPts val="0"/>
              </a:spcAft>
              <a:buNone/>
            </a:pPr>
            <a:endParaRPr lang="en-US" dirty="0">
              <a:solidFill>
                <a:schemeClr val="tx1"/>
              </a:solidFill>
              <a:effectLst/>
              <a:latin typeface="CVS Health Sans" panose="020B0504020202020204" pitchFamily="34" charset="0"/>
              <a:ea typeface="Calibri" panose="020F0502020204030204" pitchFamily="34" charset="0"/>
            </a:endParaRPr>
          </a:p>
          <a:p>
            <a:endParaRPr lang="en-US" dirty="0">
              <a:solidFill>
                <a:schemeClr val="tx1"/>
              </a:solidFill>
              <a:latin typeface="CVS Health Sans" panose="020B0504020202020204" pitchFamily="34" charset="0"/>
            </a:endParaRPr>
          </a:p>
        </p:txBody>
      </p:sp>
      <p:sp>
        <p:nvSpPr>
          <p:cNvPr id="11" name="TextBox 10">
            <a:extLst>
              <a:ext uri="{FF2B5EF4-FFF2-40B4-BE49-F238E27FC236}">
                <a16:creationId xmlns:a16="http://schemas.microsoft.com/office/drawing/2014/main" id="{5B7A6B0D-ADE8-C023-EF71-F0B54CEE85E2}"/>
              </a:ext>
            </a:extLst>
          </p:cNvPr>
          <p:cNvSpPr txBox="1"/>
          <p:nvPr/>
        </p:nvSpPr>
        <p:spPr>
          <a:xfrm>
            <a:off x="759928" y="6340564"/>
            <a:ext cx="10733103" cy="461665"/>
          </a:xfrm>
          <a:prstGeom prst="rect">
            <a:avLst/>
          </a:prstGeom>
          <a:noFill/>
        </p:spPr>
        <p:txBody>
          <a:bodyPr wrap="square" rtlCol="0">
            <a:spAutoFit/>
          </a:bodyPr>
          <a:lstStyle/>
          <a:p>
            <a:pPr marL="0" indent="0">
              <a:spcBef>
                <a:spcPts val="0"/>
              </a:spcBef>
              <a:spcAft>
                <a:spcPts val="1200"/>
              </a:spcAft>
              <a:buNone/>
            </a:pPr>
            <a:r>
              <a:rPr lang="en-US" sz="1200" dirty="0">
                <a:latin typeface="CVS Health Sans" panose="020B0504020202020204" pitchFamily="34" charset="0"/>
                <a:ea typeface="Times New Roman" panose="02020603050405020304" pitchFamily="18" charset="0"/>
              </a:rPr>
              <a:t>*Physicians and Nurses can earn continuing education on ABHLA sponsored events in the Provider Webinar Series for events that occurred after September 2022. Please check CE Details on each event before registering. </a:t>
            </a:r>
          </a:p>
        </p:txBody>
      </p:sp>
      <p:sp>
        <p:nvSpPr>
          <p:cNvPr id="6" name="TextBox 5">
            <a:extLst>
              <a:ext uri="{FF2B5EF4-FFF2-40B4-BE49-F238E27FC236}">
                <a16:creationId xmlns:a16="http://schemas.microsoft.com/office/drawing/2014/main" id="{435B1FF8-5013-2CD3-87AD-39C085E5750C}"/>
              </a:ext>
            </a:extLst>
          </p:cNvPr>
          <p:cNvSpPr txBox="1"/>
          <p:nvPr/>
        </p:nvSpPr>
        <p:spPr>
          <a:xfrm>
            <a:off x="759928" y="1765426"/>
            <a:ext cx="11082005" cy="461665"/>
          </a:xfrm>
          <a:prstGeom prst="rect">
            <a:avLst/>
          </a:prstGeom>
          <a:noFill/>
        </p:spPr>
        <p:txBody>
          <a:bodyPr wrap="square" rtlCol="0">
            <a:spAutoFit/>
          </a:bodyPr>
          <a:lstStyle/>
          <a:p>
            <a:pPr marL="53975" marR="0">
              <a:spcBef>
                <a:spcPts val="0"/>
              </a:spcBef>
              <a:spcAft>
                <a:spcPts val="400"/>
              </a:spcAft>
              <a:buClr>
                <a:srgbClr val="7030A0"/>
              </a:buClr>
            </a:pPr>
            <a:r>
              <a:rPr lang="en-US" sz="2400" dirty="0">
                <a:solidFill>
                  <a:schemeClr val="tx1"/>
                </a:solidFill>
                <a:latin typeface="CVS Health Sans" panose="020B0504020202020204" pitchFamily="34" charset="0"/>
                <a:ea typeface="Calibri" panose="020F0502020204030204" pitchFamily="34" charset="0"/>
              </a:rPr>
              <a:t>Never miss an opportunity to earn FREE continuing education!</a:t>
            </a:r>
          </a:p>
        </p:txBody>
      </p:sp>
      <p:pic>
        <p:nvPicPr>
          <p:cNvPr id="5" name="Picture 4">
            <a:hlinkClick r:id="rId3"/>
            <a:extLst>
              <a:ext uri="{FF2B5EF4-FFF2-40B4-BE49-F238E27FC236}">
                <a16:creationId xmlns:a16="http://schemas.microsoft.com/office/drawing/2014/main" id="{E5265C0E-09E9-DB59-CAE9-08E618E088B8}"/>
              </a:ext>
            </a:extLst>
          </p:cNvPr>
          <p:cNvPicPr>
            <a:picLocks noChangeAspect="1"/>
          </p:cNvPicPr>
          <p:nvPr/>
        </p:nvPicPr>
        <p:blipFill>
          <a:blip r:embed="rId4"/>
          <a:stretch>
            <a:fillRect/>
          </a:stretch>
        </p:blipFill>
        <p:spPr>
          <a:xfrm>
            <a:off x="900071" y="2650743"/>
            <a:ext cx="3386931" cy="3386931"/>
          </a:xfrm>
          <a:prstGeom prst="rect">
            <a:avLst/>
          </a:prstGeom>
        </p:spPr>
      </p:pic>
    </p:spTree>
    <p:extLst>
      <p:ext uri="{BB962C8B-B14F-4D97-AF65-F5344CB8AC3E}">
        <p14:creationId xmlns:p14="http://schemas.microsoft.com/office/powerpoint/2010/main" val="28012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60C0F-BD0F-4B2C-58D4-8EA1A0E07701}"/>
              </a:ext>
            </a:extLst>
          </p:cNvPr>
          <p:cNvSpPr>
            <a:spLocks noGrp="1"/>
          </p:cNvSpPr>
          <p:nvPr>
            <p:ph type="title"/>
          </p:nvPr>
        </p:nvSpPr>
        <p:spPr>
          <a:xfrm>
            <a:off x="633743" y="286603"/>
            <a:ext cx="10972800" cy="1198165"/>
          </a:xfrm>
        </p:spPr>
        <p:txBody>
          <a:bodyPr>
            <a:normAutofit/>
          </a:bodyPr>
          <a:lstStyle/>
          <a:p>
            <a:r>
              <a:rPr lang="en-US" sz="4000" b="1" dirty="0">
                <a:solidFill>
                  <a:schemeClr val="accent1">
                    <a:lumMod val="75000"/>
                  </a:schemeClr>
                </a:solidFill>
                <a:latin typeface="CVS Health Sans" panose="020B0504020202020204" pitchFamily="34" charset="0"/>
              </a:rPr>
              <a:t>NEW! </a:t>
            </a:r>
            <a:r>
              <a:rPr lang="en-US" sz="4000" dirty="0">
                <a:latin typeface="CVS Health Sans" panose="020B0504020202020204" pitchFamily="34" charset="0"/>
              </a:rPr>
              <a:t>Health Equity Provider Training Series</a:t>
            </a:r>
          </a:p>
        </p:txBody>
      </p:sp>
      <p:sp>
        <p:nvSpPr>
          <p:cNvPr id="3" name="Content Placeholder 2">
            <a:extLst>
              <a:ext uri="{FF2B5EF4-FFF2-40B4-BE49-F238E27FC236}">
                <a16:creationId xmlns:a16="http://schemas.microsoft.com/office/drawing/2014/main" id="{953C0061-C064-54CA-33A4-CA14E4C08096}"/>
              </a:ext>
            </a:extLst>
          </p:cNvPr>
          <p:cNvSpPr>
            <a:spLocks noGrp="1"/>
          </p:cNvSpPr>
          <p:nvPr>
            <p:ph idx="1"/>
          </p:nvPr>
        </p:nvSpPr>
        <p:spPr>
          <a:xfrm>
            <a:off x="4325467" y="1855961"/>
            <a:ext cx="7410813" cy="4724200"/>
          </a:xfrm>
        </p:spPr>
        <p:txBody>
          <a:bodyPr>
            <a:normAutofit/>
          </a:bodyPr>
          <a:lstStyle/>
          <a:p>
            <a:pPr marL="171450" indent="-171450">
              <a:spcBef>
                <a:spcPts val="0"/>
              </a:spcBef>
              <a:spcAft>
                <a:spcPts val="2400"/>
              </a:spcAft>
              <a:buClr>
                <a:srgbClr val="7030A0"/>
              </a:buClr>
              <a:buFont typeface="Wingdings" panose="05000000000000000000" pitchFamily="2" charset="2"/>
              <a:buChar char="§"/>
            </a:pPr>
            <a:r>
              <a:rPr lang="en-US" sz="2000" dirty="0">
                <a:latin typeface="CVS Health Sans" panose="020B0504020202020204" pitchFamily="34" charset="0"/>
                <a:ea typeface="Calibri" panose="020F0502020204030204" pitchFamily="34" charset="0"/>
              </a:rPr>
              <a:t>The purpose of the Health Equity Provider Training Series is to increase knowledge, inform practice, and gain tools and techniques to advance health equity among staff and providers</a:t>
            </a:r>
          </a:p>
          <a:p>
            <a:pPr marL="171450" indent="-171450">
              <a:spcBef>
                <a:spcPts val="0"/>
              </a:spcBef>
              <a:spcAft>
                <a:spcPts val="2400"/>
              </a:spcAft>
              <a:buClr>
                <a:srgbClr val="7030A0"/>
              </a:buClr>
              <a:buFont typeface="Wingdings" panose="05000000000000000000" pitchFamily="2" charset="2"/>
              <a:buChar char="§"/>
            </a:pPr>
            <a:r>
              <a:rPr lang="en-US" dirty="0">
                <a:latin typeface="CVS Health Sans" panose="020B0504020202020204" pitchFamily="34" charset="0"/>
                <a:ea typeface="Calibri" panose="020F0502020204030204" pitchFamily="34" charset="0"/>
              </a:rPr>
              <a:t>The Health Equity Provider Training Series will provide staff and providers who directly engage in communities that experience health inequities the opportunity for training and education</a:t>
            </a:r>
          </a:p>
          <a:p>
            <a:pPr marL="171450" marR="0" indent="-171450">
              <a:spcBef>
                <a:spcPts val="0"/>
              </a:spcBef>
              <a:spcAft>
                <a:spcPts val="2400"/>
              </a:spcAft>
              <a:buClr>
                <a:srgbClr val="7030A0"/>
              </a:buClr>
              <a:buFont typeface="Wingdings" panose="05000000000000000000" pitchFamily="2" charset="2"/>
              <a:buChar char="§"/>
            </a:pPr>
            <a:r>
              <a:rPr lang="en-US" dirty="0">
                <a:latin typeface="CVS Health Sans" panose="020B0504020202020204" pitchFamily="34" charset="0"/>
                <a:ea typeface="Calibri" panose="020F0502020204030204" pitchFamily="34" charset="0"/>
              </a:rPr>
              <a:t>This is an 11 Event Series which began July 17</a:t>
            </a:r>
            <a:r>
              <a:rPr lang="en-US" baseline="30000" dirty="0">
                <a:latin typeface="CVS Health Sans" panose="020B0504020202020204" pitchFamily="34" charset="0"/>
                <a:ea typeface="Calibri" panose="020F0502020204030204" pitchFamily="34" charset="0"/>
              </a:rPr>
              <a:t>th</a:t>
            </a:r>
            <a:r>
              <a:rPr lang="en-US" dirty="0">
                <a:latin typeface="CVS Health Sans" panose="020B0504020202020204" pitchFamily="34" charset="0"/>
                <a:ea typeface="Calibri" panose="020F0502020204030204" pitchFamily="34" charset="0"/>
              </a:rPr>
              <a:t> and can now be accessed </a:t>
            </a:r>
            <a:r>
              <a:rPr lang="en-US" b="1" dirty="0">
                <a:latin typeface="CVS Health Sans" panose="020B0504020202020204" pitchFamily="34" charset="0"/>
                <a:ea typeface="Calibri" panose="020F0502020204030204" pitchFamily="34" charset="0"/>
              </a:rPr>
              <a:t>On Demand</a:t>
            </a:r>
            <a:r>
              <a:rPr lang="en-US" dirty="0">
                <a:latin typeface="CVS Health Sans" panose="020B0504020202020204" pitchFamily="34" charset="0"/>
                <a:ea typeface="Calibri" panose="020F0502020204030204" pitchFamily="34" charset="0"/>
              </a:rPr>
              <a:t>: </a:t>
            </a:r>
            <a:r>
              <a:rPr lang="en-US" dirty="0">
                <a:solidFill>
                  <a:schemeClr val="accent1">
                    <a:lumMod val="75000"/>
                  </a:schemeClr>
                </a:solidFill>
                <a:latin typeface="CVS Health Sans" panose="020B05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Register Here</a:t>
            </a:r>
            <a:endParaRPr lang="en-US" dirty="0">
              <a:solidFill>
                <a:schemeClr val="accent1">
                  <a:lumMod val="75000"/>
                </a:schemeClr>
              </a:solidFill>
              <a:latin typeface="CVS Health Sans" panose="020B0504020202020204" pitchFamily="34" charset="0"/>
              <a:ea typeface="Calibri" panose="020F0502020204030204" pitchFamily="34" charset="0"/>
            </a:endParaRPr>
          </a:p>
          <a:p>
            <a:pPr marL="0" marR="0" indent="0">
              <a:spcBef>
                <a:spcPts val="0"/>
              </a:spcBef>
              <a:spcAft>
                <a:spcPts val="1200"/>
              </a:spcAft>
              <a:buNone/>
            </a:pPr>
            <a:endParaRPr lang="en-US" dirty="0">
              <a:latin typeface="CVS Health Sans" panose="020B0504020202020204" pitchFamily="34" charset="0"/>
              <a:ea typeface="Calibri" panose="020F0502020204030204" pitchFamily="34" charset="0"/>
            </a:endParaRPr>
          </a:p>
          <a:p>
            <a:pPr marL="450342" indent="-285750">
              <a:spcBef>
                <a:spcPts val="0"/>
              </a:spcBef>
              <a:spcAft>
                <a:spcPts val="0"/>
              </a:spcAft>
              <a:buFont typeface="Wingdings" panose="05000000000000000000" pitchFamily="2" charset="2"/>
              <a:buChar char=""/>
              <a:tabLst>
                <a:tab pos="914400" algn="l"/>
              </a:tabLst>
            </a:pPr>
            <a:endParaRPr lang="en-US" dirty="0">
              <a:effectLst/>
              <a:latin typeface="CVS Health Sans" panose="020B0504020202020204" pitchFamily="34" charset="0"/>
              <a:ea typeface="Times New Roman" panose="02020603050405020304" pitchFamily="18" charset="0"/>
            </a:endParaRPr>
          </a:p>
          <a:p>
            <a:pPr marL="0" indent="0">
              <a:spcBef>
                <a:spcPts val="0"/>
              </a:spcBef>
              <a:spcAft>
                <a:spcPts val="0"/>
              </a:spcAft>
              <a:buNone/>
            </a:pPr>
            <a:endParaRPr lang="en-US" dirty="0">
              <a:effectLst/>
              <a:latin typeface="CVS Health Sans" panose="020B0504020202020204" pitchFamily="34" charset="0"/>
              <a:ea typeface="Calibri" panose="020F0502020204030204" pitchFamily="34" charset="0"/>
            </a:endParaRPr>
          </a:p>
          <a:p>
            <a:endParaRPr lang="en-US" dirty="0">
              <a:latin typeface="CVS Health Sans" panose="020B0504020202020204" pitchFamily="34" charset="0"/>
            </a:endParaRPr>
          </a:p>
        </p:txBody>
      </p:sp>
      <p:pic>
        <p:nvPicPr>
          <p:cNvPr id="4" name="Picture 3">
            <a:hlinkClick r:id="rId4"/>
            <a:extLst>
              <a:ext uri="{FF2B5EF4-FFF2-40B4-BE49-F238E27FC236}">
                <a16:creationId xmlns:a16="http://schemas.microsoft.com/office/drawing/2014/main" id="{062A57F4-2085-2C38-91D2-49223C0F7285}"/>
              </a:ext>
            </a:extLst>
          </p:cNvPr>
          <p:cNvPicPr>
            <a:picLocks noChangeAspect="1"/>
          </p:cNvPicPr>
          <p:nvPr/>
        </p:nvPicPr>
        <p:blipFill>
          <a:blip r:embed="rId5"/>
          <a:stretch>
            <a:fillRect/>
          </a:stretch>
        </p:blipFill>
        <p:spPr>
          <a:xfrm>
            <a:off x="9810185" y="5094115"/>
            <a:ext cx="1156550" cy="1156550"/>
          </a:xfrm>
          <a:prstGeom prst="rect">
            <a:avLst/>
          </a:prstGeom>
        </p:spPr>
      </p:pic>
      <p:pic>
        <p:nvPicPr>
          <p:cNvPr id="13" name="Picture 12" descr="A screenshot of a phone&#10;&#10;Description automatically generated with medium confidence">
            <a:extLst>
              <a:ext uri="{FF2B5EF4-FFF2-40B4-BE49-F238E27FC236}">
                <a16:creationId xmlns:a16="http://schemas.microsoft.com/office/drawing/2014/main" id="{41F3A5CE-97A6-5140-5698-599236BED2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6247" y="1855961"/>
            <a:ext cx="3954915" cy="3954915"/>
          </a:xfrm>
          <a:prstGeom prst="rect">
            <a:avLst/>
          </a:prstGeom>
          <a:ln>
            <a:noFill/>
          </a:ln>
          <a:effectLst/>
        </p:spPr>
      </p:pic>
    </p:spTree>
    <p:extLst>
      <p:ext uri="{BB962C8B-B14F-4D97-AF65-F5344CB8AC3E}">
        <p14:creationId xmlns:p14="http://schemas.microsoft.com/office/powerpoint/2010/main" val="381965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15B2-72FC-436A-F82E-2DD6A0CF8234}"/>
              </a:ext>
            </a:extLst>
          </p:cNvPr>
          <p:cNvSpPr>
            <a:spLocks noGrp="1"/>
          </p:cNvSpPr>
          <p:nvPr>
            <p:ph type="title"/>
          </p:nvPr>
        </p:nvSpPr>
        <p:spPr/>
        <p:txBody>
          <a:bodyPr/>
          <a:lstStyle/>
          <a:p>
            <a:r>
              <a:rPr lang="en-US" dirty="0"/>
              <a:t>ADHD: Provider Resources</a:t>
            </a:r>
          </a:p>
        </p:txBody>
      </p:sp>
      <p:sp>
        <p:nvSpPr>
          <p:cNvPr id="3" name="Content Placeholder 2">
            <a:extLst>
              <a:ext uri="{FF2B5EF4-FFF2-40B4-BE49-F238E27FC236}">
                <a16:creationId xmlns:a16="http://schemas.microsoft.com/office/drawing/2014/main" id="{C719139C-F449-E0B1-B0A1-52213492FA82}"/>
              </a:ext>
            </a:extLst>
          </p:cNvPr>
          <p:cNvSpPr>
            <a:spLocks noGrp="1"/>
          </p:cNvSpPr>
          <p:nvPr>
            <p:ph idx="1"/>
          </p:nvPr>
        </p:nvSpPr>
        <p:spPr/>
        <p:txBody>
          <a:bodyPr>
            <a:normAutofit fontScale="85000" lnSpcReduction="10000"/>
          </a:bodyPr>
          <a:lstStyle/>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First-Line Treatment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Evidence- based behavioral therapies will be the first-line treatment for ADHD for children younger than six years of age, and other methods to increase the alignment with best practices for ADHD care for all children</a:t>
            </a:r>
            <a:r>
              <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(CDC Guidelines)</a:t>
            </a:r>
            <a:r>
              <a:rPr lang="en-US" sz="1300"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pPr>
            <a:r>
              <a:rPr lang="en-US" sz="1200" dirty="0">
                <a:solidFill>
                  <a:srgbClr val="AD84C6"/>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Toolkit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Wingdings" panose="05000000000000000000" pitchFamily="2" charset="2"/>
              <a:buChar char=""/>
              <a:tabLst>
                <a:tab pos="914400" algn="l"/>
              </a:tabLst>
            </a:pP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Academy of Pediatrics Louisiana Chapter ADHD Toolkit</a:t>
            </a:r>
            <a:r>
              <a:rPr lang="en-US" sz="1300"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rPr>
              <a:t> </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is now available on the ABHLA Provider website and is located under the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Behavioral health material and info</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 section.</a:t>
            </a:r>
            <a:endPar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pPr>
            <a:r>
              <a:rPr lang="en-US" sz="1200" dirty="0">
                <a:solidFill>
                  <a:srgbClr val="AD84C6"/>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CPGs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The AAP publication of CPGs can be found here: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Clinical Practice Guideline for the Diagnosis, Evaluation, and Treatment of Attention-Deficit/Hyperactivity Disorder in Children and Adolescents</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a:t>
            </a:r>
            <a:endPar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pPr>
            <a:r>
              <a:rPr lang="en-US" sz="1200" dirty="0">
                <a:solidFill>
                  <a:srgbClr val="AD84C6"/>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ADHD focused Free ABHLA Provider Education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ADHD Begins Early and Often Stays Late. How to Disinvite it Early in the Lifespan Party?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(On Demand Registration Link)</a:t>
            </a:r>
            <a:endParaRPr lang="en-US" sz="1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Rethinking Adult ADHD: Helping Clients Turn Intentions Into Actions</a:t>
            </a:r>
            <a:r>
              <a:rPr lang="en-US" sz="1300"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rPr>
              <a:t>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(On Demand Registration Link)</a:t>
            </a:r>
            <a:endParaRPr lang="en-US" sz="1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TEAM CBT: An Effective Focused Therapy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(On Demand Registration Link)</a:t>
            </a:r>
            <a:endParaRPr lang="en-US" sz="1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pPr>
            <a:r>
              <a:rPr lang="en-US" sz="12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Locate a Provider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latin typeface="CVS Health Sans" panose="020B0504020202020204" pitchFamily="34" charset="0"/>
                <a:ea typeface="Times New Roman" panose="02020603050405020304" pitchFamily="18" charset="0"/>
                <a:cs typeface="Times New Roman" panose="02020603050405020304" pitchFamily="18" charset="0"/>
              </a:rPr>
              <a:t>To f</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ind a provider by Zip Code, Provider/Facility Name, or Specialty,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Click Here</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t>
            </a:r>
            <a:endPar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latin typeface="CVS Health Sans" panose="020B0504020202020204" pitchFamily="34" charset="0"/>
                <a:ea typeface="Times New Roman" panose="02020603050405020304" pitchFamily="18" charset="0"/>
                <a:cs typeface="Times New Roman" panose="02020603050405020304" pitchFamily="18" charset="0"/>
              </a:rPr>
              <a:t>To s</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chedule a Telehealth/Telemedicine appointment with One Telemed, please call the referral line at </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337-565-0669</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 or fax your referral to </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337-210-2987</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a:t>
            </a:r>
            <a:endPar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914400" marR="0">
              <a:spcBef>
                <a:spcPts val="0"/>
              </a:spcBef>
              <a:spcAft>
                <a:spcPts val="0"/>
              </a:spcAft>
            </a:pPr>
            <a:r>
              <a:rPr lang="en-US" sz="1200" dirty="0">
                <a:solidFill>
                  <a:srgbClr val="AD84C6"/>
                </a:solidFill>
                <a:effectLst/>
                <a:latin typeface="CVS Health Sans" panose="020B05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tabLst>
                <a:tab pos="457200" algn="l"/>
              </a:tabLst>
            </a:pPr>
            <a:r>
              <a:rPr lang="en-US" sz="1400" kern="1200" dirty="0">
                <a:solidFill>
                  <a:srgbClr val="404040"/>
                </a:solidFill>
                <a:effectLst/>
                <a:latin typeface="CVS Health Sans" panose="020B0504020202020204" pitchFamily="34" charset="0"/>
                <a:ea typeface="Calibri" panose="020F0502020204030204" pitchFamily="34" charset="0"/>
                <a:cs typeface="Times New Roman" panose="02020603050405020304" pitchFamily="18" charset="0"/>
              </a:rPr>
              <a:t>CM Referral Form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You can now easily refer to Care Management by using the Provider CM referral form: </a:t>
            </a:r>
            <a:r>
              <a:rPr lang="en-US" sz="1300" u="sng"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ABHLA Care Management Provider Referral Form</a:t>
            </a:r>
            <a:r>
              <a:rPr lang="en-US" sz="1300" dirty="0">
                <a:solidFill>
                  <a:srgbClr val="0070C0"/>
                </a:solidFill>
                <a:effectLst/>
                <a:latin typeface="CVS Health Sans" panose="020B0504020202020204" pitchFamily="34" charset="0"/>
                <a:ea typeface="Times New Roman" panose="02020603050405020304" pitchFamily="18" charset="0"/>
                <a:cs typeface="Times New Roman" panose="02020603050405020304" pitchFamily="18" charset="0"/>
              </a:rPr>
              <a:t>.</a:t>
            </a:r>
            <a:endParaRPr lang="en-US" sz="13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Font typeface="Wingdings" panose="05000000000000000000" pitchFamily="2" charset="2"/>
              <a:buChar char=""/>
              <a:tabLst>
                <a:tab pos="914400" algn="l"/>
              </a:tabLst>
            </a:pP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For additional help with your ABHLA members, please call member services at </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1-855-242-0802</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 </a:t>
            </a:r>
            <a:r>
              <a:rPr lang="en-US" sz="1300" u="sng"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TTY 711</a:t>
            </a:r>
            <a:r>
              <a:rPr lang="en-US" sz="1300" dirty="0">
                <a:solidFill>
                  <a:schemeClr val="accent1">
                    <a:lumMod val="50000"/>
                  </a:schemeClr>
                </a:solidFill>
                <a:effectLst/>
                <a:latin typeface="CVS Health Sans" panose="020B0504020202020204" pitchFamily="34" charset="0"/>
                <a:ea typeface="Times New Roman" panose="02020603050405020304" pitchFamily="18" charset="0"/>
                <a:cs typeface="Times New Roman" panose="02020603050405020304" pitchFamily="18" charset="0"/>
              </a:rPr>
              <a:t>.</a:t>
            </a:r>
            <a:endParaRPr lang="en-US" sz="13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86054667"/>
      </p:ext>
    </p:extLst>
  </p:cSld>
  <p:clrMapOvr>
    <a:masterClrMapping/>
  </p:clrMapOvr>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3469</TotalTime>
  <Words>604</Words>
  <Application>Microsoft Office PowerPoint</Application>
  <PresentationFormat>Widescreen</PresentationFormat>
  <Paragraphs>61</Paragraphs>
  <Slides>4</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CVS Health Sans</vt:lpstr>
      <vt:lpstr>Wingdings</vt:lpstr>
      <vt:lpstr>Retrospect</vt:lpstr>
      <vt:lpstr>Aetna Sponsored Provider Trainings</vt:lpstr>
      <vt:lpstr>Aetna Sponsored Provider Trainings</vt:lpstr>
      <vt:lpstr>NEW! Health Equity Provider Training Series</vt:lpstr>
      <vt:lpstr>ADHD: Provider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Speed, Mary M</dc:creator>
  <cp:lastModifiedBy>Lomaglio, Julie</cp:lastModifiedBy>
  <cp:revision>18</cp:revision>
  <dcterms:created xsi:type="dcterms:W3CDTF">2023-06-07T01:14:27Z</dcterms:created>
  <dcterms:modified xsi:type="dcterms:W3CDTF">2023-08-01T21:39:26Z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7599526-06ca-49cc-9fa9-5307800a949a_Enabled">
    <vt:lpwstr>true</vt:lpwstr>
  </property>
  <property fmtid="{D5CDD505-2E9C-101B-9397-08002B2CF9AE}" pid="3" name="MSIP_Label_67599526-06ca-49cc-9fa9-5307800a949a_SetDate">
    <vt:lpwstr>2023-06-07T01:14:27Z</vt:lpwstr>
  </property>
  <property fmtid="{D5CDD505-2E9C-101B-9397-08002B2CF9AE}" pid="4" name="MSIP_Label_67599526-06ca-49cc-9fa9-5307800a949a_Method">
    <vt:lpwstr>Standard</vt:lpwstr>
  </property>
  <property fmtid="{D5CDD505-2E9C-101B-9397-08002B2CF9AE}" pid="5" name="MSIP_Label_67599526-06ca-49cc-9fa9-5307800a949a_Name">
    <vt:lpwstr>67599526-06ca-49cc-9fa9-5307800a949a</vt:lpwstr>
  </property>
  <property fmtid="{D5CDD505-2E9C-101B-9397-08002B2CF9AE}" pid="6" name="MSIP_Label_67599526-06ca-49cc-9fa9-5307800a949a_SiteId">
    <vt:lpwstr>fabb61b8-3afe-4e75-b934-a47f782b8cd7</vt:lpwstr>
  </property>
  <property fmtid="{D5CDD505-2E9C-101B-9397-08002B2CF9AE}" pid="7" name="MSIP_Label_67599526-06ca-49cc-9fa9-5307800a949a_ActionId">
    <vt:lpwstr>5d3d32ee-294c-42d7-93fc-8a9de30a79bd</vt:lpwstr>
  </property>
  <property fmtid="{D5CDD505-2E9C-101B-9397-08002B2CF9AE}" pid="8" name="MSIP_Label_67599526-06ca-49cc-9fa9-5307800a949a_ContentBits">
    <vt:lpwstr>0</vt:lpwstr>
  </property>
</Properties>
</file>